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62" r:id="rId3"/>
    <p:sldId id="264" r:id="rId4"/>
    <p:sldId id="260" r:id="rId5"/>
    <p:sldId id="263" r:id="rId6"/>
    <p:sldId id="269" r:id="rId7"/>
    <p:sldId id="270" r:id="rId8"/>
    <p:sldId id="265" r:id="rId9"/>
    <p:sldId id="267" r:id="rId10"/>
    <p:sldId id="259" r:id="rId11"/>
    <p:sldId id="268" r:id="rId12"/>
    <p:sldId id="256" r:id="rId13"/>
    <p:sldId id="26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69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8DCE8-9886-EF43-B9B1-2450E5E69140}" type="datetimeFigureOut">
              <a:rPr lang="en-US" smtClean="0"/>
              <a:t>4/20/22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F42C0-7AED-D440-BD7F-5B9F2E19D7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089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F42C0-7AED-D440-BD7F-5B9F2E19D7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0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strong evidence that creative traits in students are not perceived as positive by teachers. Why might this be the case?</a:t>
            </a:r>
          </a:p>
          <a:p>
            <a:r>
              <a:rPr lang="en-US" dirty="0"/>
              <a:t>This Elementary school prediction stands in contrast</a:t>
            </a:r>
            <a:r>
              <a:rPr lang="en-US" baseline="0" dirty="0"/>
              <a:t> to the current need for immediate skills and jobs training, competency and CBE in college systems.</a:t>
            </a:r>
            <a:endParaRPr lang="en-US" dirty="0"/>
          </a:p>
          <a:p>
            <a:endParaRPr lang="en-US" dirty="0"/>
          </a:p>
          <a:p>
            <a:r>
              <a:rPr lang="en-US" dirty="0"/>
              <a:t>This % is speculation by a futurist, because the truth is:</a:t>
            </a:r>
            <a:r>
              <a:rPr lang="en-US" baseline="0" dirty="0"/>
              <a:t> We don’t know!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F42C0-7AED-D440-BD7F-5B9F2E19D7E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035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Massive Scale Online</a:t>
            </a:r>
            <a:r>
              <a:rPr lang="en-US" baseline="0" dirty="0"/>
              <a:t> Collaboration—Luis Von Ahn, Carnegie-Mellon</a:t>
            </a:r>
          </a:p>
          <a:p>
            <a:r>
              <a:rPr lang="en-US" baseline="0" dirty="0"/>
              <a:t>Inventor of Captcha &amp; DuoLingo</a:t>
            </a:r>
          </a:p>
          <a:p>
            <a:endParaRPr lang="en-US" baseline="0" dirty="0"/>
          </a:p>
          <a:p>
            <a:r>
              <a:rPr lang="en-US" baseline="0" dirty="0"/>
              <a:t>“Luis von Ahn builds systems that combine Humans and Computers to solve large-scale problems that neither can solve alone. “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F42C0-7AED-D440-BD7F-5B9F2E19D7E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44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challenging talk from England’s creativity expert Sir Kenneth Robinson.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F42C0-7AED-D440-BD7F-5B9F2E19D7E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010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Multimedia Teaching Example:</a:t>
            </a:r>
          </a:p>
          <a:p>
            <a:endParaRPr lang="en-US" dirty="0"/>
          </a:p>
          <a:p>
            <a:r>
              <a:rPr lang="en-US" dirty="0"/>
              <a:t>https://youtu.be/jbkSRLYSojo</a:t>
            </a:r>
          </a:p>
          <a:p>
            <a:r>
              <a:rPr lang="en-US" dirty="0"/>
              <a:t>4:47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example takes a potentially dry subject of “Statistics” and</a:t>
            </a:r>
            <a:r>
              <a:rPr lang="en-US" baseline="0" dirty="0"/>
              <a:t> infuses it with a passionately enthusiastic presenter, well-planned presentation, state-of the art multimedia and fast-paced, brief knowledge dump.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example takes a potentially dry subject of “Statistics” and</a:t>
            </a:r>
            <a:r>
              <a:rPr lang="en-US" baseline="0" dirty="0"/>
              <a:t> infuses it with a passionately enthusiastic presenter, well-planned presentation, state-of the art multimedia and fast-paced, brief knowledge dump.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F42C0-7AED-D440-BD7F-5B9F2E19D7E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852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F42C0-7AED-D440-BD7F-5B9F2E19D7E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323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-Based on Rachael</a:t>
            </a:r>
            <a:r>
              <a:rPr lang="en-US" baseline="0" dirty="0"/>
              <a:t> Sweeten’s notes from Negotiation and Conflict Resolution training.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F42C0-7AED-D440-BD7F-5B9F2E19D7E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960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F42C0-7AED-D440-BD7F-5B9F2E19D7E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055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738" y="4155141"/>
            <a:ext cx="7542212" cy="1013012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738" y="5230906"/>
            <a:ext cx="7542212" cy="1030942"/>
          </a:xfrm>
        </p:spPr>
        <p:txBody>
          <a:bodyPr/>
          <a:lstStyle>
            <a:lvl1pPr marL="0" indent="0" algn="ctr">
              <a:spcBef>
                <a:spcPct val="30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4/20/22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MoleculeTrac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019" y="224679"/>
            <a:ext cx="5795963" cy="39433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962399"/>
            <a:ext cx="7585710" cy="672353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01957" y="457200"/>
            <a:ext cx="2940087" cy="2940087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FontTx/>
              <a:buNone/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4639235"/>
            <a:ext cx="7585710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4/20/22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4/20/22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365" y="416859"/>
            <a:ext cx="1940859" cy="5607424"/>
          </a:xfrm>
        </p:spPr>
        <p:txBody>
          <a:bodyPr vert="eaVert" anchor="ctr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0737" y="414015"/>
            <a:ext cx="6144839" cy="561026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4/20/22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4/20/22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737" y="1219013"/>
            <a:ext cx="7542213" cy="19589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737" y="3224213"/>
            <a:ext cx="7542213" cy="15001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4/20/22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763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4/20/22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2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3763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3763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4/20/22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4/20/22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4/20/22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29" y="457201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393" y="457201"/>
            <a:ext cx="3566160" cy="5410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173288" indent="-344488">
              <a:defRPr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929" y="1828801"/>
            <a:ext cx="356616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4/20/22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57200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66765" y="1676400"/>
            <a:ext cx="2975610" cy="2975610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1828800"/>
            <a:ext cx="356616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t>4/20/22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idOverlay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60000"/>
              <a:lumOff val="40000"/>
              <a:alpha val="10000"/>
            </a:schemeClr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882588"/>
            <a:ext cx="7581901" cy="3953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fld id="{70BA1CFD-BFF0-48BC-9BA5-4974D7A6AB15}" type="datetimeFigureOut">
              <a:rPr lang="en-US" smtClean="0"/>
              <a:t>4/20/22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fld id="{D12AA694-00EB-4F4B-AABB-6F50FB178914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56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03225" indent="-403225" algn="l" defTabSz="914400" rtl="0" eaLnBrk="1" latinLnBrk="0" hangingPunct="1">
        <a:spcBef>
          <a:spcPts val="2000"/>
        </a:spcBef>
        <a:buFontTx/>
        <a:buBlip>
          <a:blip r:embed="rId15"/>
        </a:buBlip>
        <a:defRPr sz="24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1pPr>
      <a:lvl2pPr marL="806450" indent="-403225" algn="l" defTabSz="914400" rtl="0" eaLnBrk="1" latinLnBrk="0" hangingPunct="1">
        <a:spcBef>
          <a:spcPts val="600"/>
        </a:spcBef>
        <a:buFontTx/>
        <a:buBlip>
          <a:blip r:embed="rId15"/>
        </a:buBlip>
        <a:defRPr sz="22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2pPr>
      <a:lvl3pPr marL="1143000" indent="-336550" algn="l" defTabSz="914400" rtl="0" eaLnBrk="1" latinLnBrk="0" hangingPunct="1">
        <a:spcBef>
          <a:spcPts val="600"/>
        </a:spcBef>
        <a:buFontTx/>
        <a:buBlip>
          <a:blip r:embed="rId15"/>
        </a:buBlip>
        <a:defRPr sz="20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3pPr>
      <a:lvl4pPr marL="1492250" indent="-349250" algn="l" defTabSz="914400" rtl="0" eaLnBrk="1" latinLnBrk="0" hangingPunct="1">
        <a:spcBef>
          <a:spcPts val="600"/>
        </a:spcBef>
        <a:buFontTx/>
        <a:buBlip>
          <a:blip r:embed="rId15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4pPr>
      <a:lvl5pPr marL="1828800" indent="-336550" algn="l" defTabSz="914400" rtl="0" eaLnBrk="1" latinLnBrk="0" hangingPunct="1">
        <a:spcBef>
          <a:spcPts val="600"/>
        </a:spcBef>
        <a:buFontTx/>
        <a:buBlip>
          <a:blip r:embed="rId15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5pPr>
      <a:lvl6pPr marL="2173288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6pPr>
      <a:lvl7pPr marL="2516188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7pPr>
      <a:lvl8pPr marL="2860675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8pPr>
      <a:lvl9pPr marL="3205163" indent="-344488" algn="l" defTabSz="914400" rtl="0" eaLnBrk="1" latinLnBrk="0" hangingPunct="1">
        <a:spcBef>
          <a:spcPct val="20000"/>
        </a:spcBef>
        <a:buFontTx/>
        <a:buBlip>
          <a:blip r:embed="rId15"/>
        </a:buBlip>
        <a:defRPr lang="en-US" sz="1800" b="1" kern="1200" dirty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10/03/07/magazine/07Teachers-t.html?pagewanted=all&amp;_r=0" TargetMode="External"/><Relationship Id="rId7" Type="http://schemas.openxmlformats.org/officeDocument/2006/relationships/hyperlink" Target="http://www.businessinsider.com/how-to-build-creativity-in-business-2013-3" TargetMode="External"/><Relationship Id="rId2" Type="http://schemas.openxmlformats.org/officeDocument/2006/relationships/hyperlink" Target="http://www.innovationexcellence.com/blog/2013/01/10/30-ways-to-promote-creativity-in-your-classro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d.com/talks/ken_robinson_says_schools_kill_creativity?language=en%23t-139501" TargetMode="External"/><Relationship Id="rId5" Type="http://schemas.openxmlformats.org/officeDocument/2006/relationships/hyperlink" Target="https://www.psychologytoday.com/blog/headcase/201005/creative-teaching" TargetMode="External"/><Relationship Id="rId4" Type="http://schemas.openxmlformats.org/officeDocument/2006/relationships/hyperlink" Target="http://www.edudemic.com/creativity-in-the-classro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d.com/talks/luis_von_ahn_massive_scale_online_collaboration?language=en%23t-175347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d.com/talks/ken_robinson_says_schools_kill_creativity?language=en%23t-127665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youtu.be/jbkSRLYSojo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Inspirations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Fostering Creativity in Education</a:t>
            </a:r>
          </a:p>
          <a:p>
            <a:endParaRPr lang="en-US" dirty="0"/>
          </a:p>
          <a:p>
            <a:pPr algn="r"/>
            <a:r>
              <a:rPr lang="en-US" sz="1200" dirty="0"/>
              <a:t>by N. Rachael Sweeten</a:t>
            </a:r>
          </a:p>
          <a:p>
            <a:pPr algn="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41921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Osborne-Parnes Creativity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Six steps. Each step involves a divergent thinking pattern to challenge ideas and a convergent thinking pattern to narrow down to the most viable ideas. </a:t>
            </a:r>
          </a:p>
          <a:p>
            <a:pPr lvl="1"/>
            <a:r>
              <a:rPr lang="en-US" dirty="0"/>
              <a:t>Mess-finding: Identify a goal or objective.</a:t>
            </a:r>
          </a:p>
          <a:p>
            <a:pPr lvl="1"/>
            <a:r>
              <a:rPr lang="en-US" dirty="0"/>
              <a:t>Fact-finding: Gathering data.</a:t>
            </a:r>
          </a:p>
          <a:p>
            <a:pPr lvl="1"/>
            <a:r>
              <a:rPr lang="en-US" dirty="0"/>
              <a:t>Problem-finding: Clarifying the problem.</a:t>
            </a:r>
          </a:p>
          <a:p>
            <a:pPr lvl="1"/>
            <a:r>
              <a:rPr lang="en-US" dirty="0"/>
              <a:t>Solution-finding: Strengthening and evaluating ideas.</a:t>
            </a:r>
          </a:p>
          <a:p>
            <a:pPr lvl="1"/>
            <a:r>
              <a:rPr lang="en-US" dirty="0"/>
              <a:t>Acceptance-finding: Planning and implementing ideas.</a:t>
            </a:r>
          </a:p>
        </p:txBody>
      </p:sp>
    </p:spTree>
    <p:extLst>
      <p:ext uri="{BB962C8B-B14F-4D97-AF65-F5344CB8AC3E}">
        <p14:creationId xmlns:p14="http://schemas.microsoft.com/office/powerpoint/2010/main" val="1205753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Practice: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1882587"/>
            <a:ext cx="7581901" cy="4368209"/>
          </a:xfrm>
        </p:spPr>
        <p:txBody>
          <a:bodyPr/>
          <a:lstStyle/>
          <a:p>
            <a:r>
              <a:rPr lang="en-US" dirty="0"/>
              <a:t>Expansion=Divergent</a:t>
            </a:r>
          </a:p>
          <a:p>
            <a:pPr lvl="1"/>
            <a:r>
              <a:rPr lang="en-US" dirty="0"/>
              <a:t>Brainstorm solo.</a:t>
            </a:r>
          </a:p>
          <a:p>
            <a:pPr lvl="1"/>
            <a:r>
              <a:rPr lang="en-US" dirty="0"/>
              <a:t>Group brainstorm.</a:t>
            </a:r>
          </a:p>
          <a:p>
            <a:pPr lvl="2"/>
            <a:r>
              <a:rPr lang="en-US" dirty="0"/>
              <a:t>No censoring or rejection! Include all options, however ridiculous.</a:t>
            </a:r>
          </a:p>
          <a:p>
            <a:r>
              <a:rPr lang="en-US" dirty="0"/>
              <a:t>Contracting=Convergent</a:t>
            </a:r>
          </a:p>
          <a:p>
            <a:pPr lvl="1"/>
            <a:r>
              <a:rPr lang="en-US" dirty="0"/>
              <a:t>Group sorting. Includes debate, argument, dissection and rejection—of options, not people.</a:t>
            </a:r>
          </a:p>
          <a:p>
            <a:pPr lvl="1"/>
            <a:r>
              <a:rPr lang="en-US" dirty="0"/>
              <a:t>Solo efforts for refinements.</a:t>
            </a:r>
          </a:p>
          <a:p>
            <a:pPr lvl="1"/>
            <a:r>
              <a:rPr lang="en-US" dirty="0"/>
              <a:t>Comparisons, choosing, &amp; specialized applications.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67850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Links, References, &amp; Further 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1417834"/>
            <a:ext cx="7581901" cy="4418190"/>
          </a:xfrm>
        </p:spPr>
        <p:txBody>
          <a:bodyPr/>
          <a:lstStyle/>
          <a:p>
            <a:pPr marL="0" indent="0">
              <a:buNone/>
            </a:pPr>
            <a:r>
              <a:rPr lang="en-US" sz="1400" b="0" dirty="0"/>
              <a:t>Clifford, M. (2013). 30 Way to Promote Creativity in Your Classroom. </a:t>
            </a:r>
            <a:r>
              <a:rPr lang="en-US" sz="1200" dirty="0">
                <a:hlinkClick r:id="rId2"/>
              </a:rPr>
              <a:t>http://www.innovationexcellence.com/blog/2013/01/10/30-ways-to-promote-creativity-in-your-classroom/</a:t>
            </a:r>
            <a:endParaRPr lang="en-US" sz="1200" dirty="0"/>
          </a:p>
          <a:p>
            <a:pPr marL="0" indent="0">
              <a:buNone/>
            </a:pPr>
            <a:r>
              <a:rPr lang="en-US" sz="1400" b="0" dirty="0"/>
              <a:t>Green E. (2010). Building a better Teacher, New York Times </a:t>
            </a:r>
            <a:r>
              <a:rPr lang="en-US" sz="1200" b="0" dirty="0"/>
              <a:t>.  </a:t>
            </a:r>
            <a:r>
              <a:rPr lang="en-US" sz="1200" dirty="0">
                <a:hlinkClick r:id="rId3"/>
              </a:rPr>
              <a:t>http://www.nytimes.com/2010/03/07/magazine/07Teachers-t.html?pagewanted=all&amp;_r=0</a:t>
            </a:r>
            <a:endParaRPr lang="en-US" sz="1200" dirty="0"/>
          </a:p>
          <a:p>
            <a:pPr marL="0" indent="0">
              <a:buNone/>
            </a:pPr>
            <a:r>
              <a:rPr lang="en-US" sz="1400" b="0" dirty="0"/>
              <a:t>Hicks, K., Why Creativity in the Classroom matters More than Ever</a:t>
            </a:r>
            <a:r>
              <a:rPr lang="en-US" sz="1400" b="0" i="1" dirty="0"/>
              <a:t>, Edudemic  </a:t>
            </a:r>
            <a:r>
              <a:rPr lang="en-US" sz="1200" i="1" dirty="0">
                <a:hlinkClick r:id="rId4"/>
              </a:rPr>
              <a:t>http://www.edudemic.com/creativity-in-the-classroom/</a:t>
            </a:r>
            <a:endParaRPr lang="en-US" sz="1200" i="1" dirty="0"/>
          </a:p>
          <a:p>
            <a:pPr marL="0" indent="0">
              <a:buNone/>
            </a:pPr>
            <a:r>
              <a:rPr lang="en-US" sz="1200" b="0" dirty="0"/>
              <a:t>Jaffe, E. (2010). Creative Teaching: Do Schools Crush Creativity? Psychology Today. </a:t>
            </a:r>
            <a:r>
              <a:rPr lang="en-US" sz="1200" b="0" dirty="0">
                <a:hlinkClick r:id="rId5"/>
              </a:rPr>
              <a:t>https://www.psychologytoday.com/blog/headcase/201005/creative-teaching</a:t>
            </a:r>
            <a:endParaRPr lang="en-US" sz="1200" b="0" dirty="0"/>
          </a:p>
          <a:p>
            <a:pPr marL="0" indent="0">
              <a:buNone/>
            </a:pPr>
            <a:r>
              <a:rPr lang="en-US" sz="1400" b="0" dirty="0"/>
              <a:t>Sir Ken Robinson’s TedTalk, “Do Schools Kill Creativity?: </a:t>
            </a:r>
            <a:r>
              <a:rPr lang="en-US" sz="1200" b="0" dirty="0">
                <a:hlinkClick r:id="rId6"/>
              </a:rPr>
              <a:t>http://www.ted.com/talks/ken_robinson_says_schools_kill_creativity?language=en#t-139501</a:t>
            </a:r>
            <a:endParaRPr lang="en-US" sz="1200" b="0" dirty="0"/>
          </a:p>
          <a:p>
            <a:pPr marL="0" indent="0">
              <a:buNone/>
            </a:pPr>
            <a:r>
              <a:rPr lang="en-US" sz="1200" b="0" dirty="0"/>
              <a:t>Magitti, P. (2013). Creativity Requires a Culture that Respects Effort &amp; Failure, Villanova School of Business. </a:t>
            </a:r>
            <a:r>
              <a:rPr lang="en-US" sz="1200" b="0" dirty="0">
                <a:hlinkClick r:id="rId7"/>
              </a:rPr>
              <a:t>http://www.businessinsider.com/how-to-build-creativity-in-business-2013-3</a:t>
            </a:r>
            <a:endParaRPr lang="en-US" sz="1200" b="0" dirty="0"/>
          </a:p>
          <a:p>
            <a:pPr marL="0" indent="0">
              <a:buNone/>
            </a:pPr>
            <a:endParaRPr lang="en-US" sz="1200" b="0" dirty="0"/>
          </a:p>
          <a:p>
            <a:pPr marL="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0392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define Creativity?</a:t>
            </a:r>
          </a:p>
        </p:txBody>
      </p:sp>
      <p:pic>
        <p:nvPicPr>
          <p:cNvPr id="4" name="Content Placeholder 3" descr="Riddler question mark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2" b="21252"/>
          <a:stretch>
            <a:fillRect/>
          </a:stretch>
        </p:blipFill>
        <p:spPr>
          <a:xfrm>
            <a:off x="2291607" y="1882588"/>
            <a:ext cx="4666047" cy="3953436"/>
          </a:xfrm>
        </p:spPr>
      </p:pic>
    </p:spTree>
    <p:extLst>
      <p:ext uri="{BB962C8B-B14F-4D97-AF65-F5344CB8AC3E}">
        <p14:creationId xmlns:p14="http://schemas.microsoft.com/office/powerpoint/2010/main" val="2386305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345211"/>
            <a:ext cx="7581901" cy="1615098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Old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2293192"/>
            <a:ext cx="7581901" cy="35428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Merriam-Webster </a:t>
            </a:r>
            <a:r>
              <a:rPr lang="en-US" sz="4000" dirty="0"/>
              <a:t>Dictionary:</a:t>
            </a:r>
          </a:p>
          <a:p>
            <a:pPr marL="0" indent="0">
              <a:buNone/>
            </a:pPr>
            <a:r>
              <a:rPr lang="en-US" sz="4000" dirty="0"/>
              <a:t>Creativity: the ability to make new things or think of new ideas.</a:t>
            </a:r>
          </a:p>
        </p:txBody>
      </p:sp>
    </p:spTree>
    <p:extLst>
      <p:ext uri="{BB962C8B-B14F-4D97-AF65-F5344CB8AC3E}">
        <p14:creationId xmlns:p14="http://schemas.microsoft.com/office/powerpoint/2010/main" val="2361128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8243" y="441785"/>
            <a:ext cx="8544468" cy="1145875"/>
          </a:xfrm>
        </p:spPr>
        <p:txBody>
          <a:bodyPr/>
          <a:lstStyle/>
          <a:p>
            <a:r>
              <a:rPr lang="en-US" sz="5400" dirty="0">
                <a:solidFill>
                  <a:schemeClr val="accent2"/>
                </a:solidFill>
              </a:rPr>
              <a:t>Successes &amp; Challenges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820737" y="2181307"/>
            <a:ext cx="7542213" cy="3713744"/>
          </a:xfrm>
        </p:spPr>
        <p:txBody>
          <a:bodyPr>
            <a:normAutofit/>
          </a:bodyPr>
          <a:lstStyle/>
          <a:p>
            <a:pPr marL="571500" indent="-571500" algn="l">
              <a:buFont typeface="Arial"/>
              <a:buChar char="•"/>
            </a:pPr>
            <a:r>
              <a:rPr lang="en-US" sz="3600" dirty="0"/>
              <a:t>Teachers &amp; Learning Environments</a:t>
            </a:r>
          </a:p>
          <a:p>
            <a:pPr marL="571500" indent="-571500" algn="l">
              <a:buFont typeface="Arial"/>
              <a:buChar char="•"/>
            </a:pPr>
            <a:r>
              <a:rPr lang="en-US" sz="3600" dirty="0"/>
              <a:t>Why creativity matters</a:t>
            </a:r>
          </a:p>
          <a:p>
            <a:pPr marL="571500" indent="-571500" algn="l">
              <a:buFont typeface="Arial"/>
              <a:buChar char="•"/>
            </a:pPr>
            <a:r>
              <a:rPr lang="en-US" sz="3600" dirty="0"/>
              <a:t>Inspiring Examples for EDU field</a:t>
            </a:r>
          </a:p>
          <a:p>
            <a:pPr marL="571500" indent="-571500" algn="l">
              <a:buFont typeface="Arial"/>
              <a:buChar char="•"/>
            </a:pPr>
            <a:r>
              <a:rPr lang="en-US" sz="3600" dirty="0"/>
              <a:t>How to boost creativity</a:t>
            </a:r>
          </a:p>
        </p:txBody>
      </p:sp>
    </p:spTree>
    <p:extLst>
      <p:ext uri="{BB962C8B-B14F-4D97-AF65-F5344CB8AC3E}">
        <p14:creationId xmlns:p14="http://schemas.microsoft.com/office/powerpoint/2010/main" val="718261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314" y="372754"/>
            <a:ext cx="3566160" cy="1097096"/>
          </a:xfrm>
        </p:spPr>
        <p:txBody>
          <a:bodyPr>
            <a:normAutofit/>
          </a:bodyPr>
          <a:lstStyle/>
          <a:p>
            <a:r>
              <a:rPr lang="en-US" sz="5400" dirty="0"/>
              <a:t>Imagine</a:t>
            </a:r>
          </a:p>
        </p:txBody>
      </p:sp>
      <p:pic>
        <p:nvPicPr>
          <p:cNvPr id="5" name="Picture Placeholder 4" descr="curious child.pn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r="21429"/>
          <a:stretch>
            <a:fillRect/>
          </a:stretch>
        </p:blipFill>
        <p:spPr>
          <a:xfrm>
            <a:off x="5032082" y="1676400"/>
            <a:ext cx="3707838" cy="370783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9728" y="2057055"/>
            <a:ext cx="4206318" cy="3976051"/>
          </a:xfrm>
        </p:spPr>
        <p:txBody>
          <a:bodyPr>
            <a:normAutofit/>
          </a:bodyPr>
          <a:lstStyle/>
          <a:p>
            <a:r>
              <a:rPr lang="en-US" sz="3200" dirty="0"/>
              <a:t>“65% of today’s preschoolers will grow up to work in jobs or pursue careers that don’t yet exist.”</a:t>
            </a:r>
          </a:p>
          <a:p>
            <a:r>
              <a:rPr lang="en-US" sz="3200" dirty="0"/>
              <a:t>-Cathy N. Davidson, Author</a:t>
            </a:r>
          </a:p>
        </p:txBody>
      </p:sp>
    </p:spTree>
    <p:extLst>
      <p:ext uri="{BB962C8B-B14F-4D97-AF65-F5344CB8AC3E}">
        <p14:creationId xmlns:p14="http://schemas.microsoft.com/office/powerpoint/2010/main" val="302854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0968" y="107577"/>
            <a:ext cx="8729414" cy="1653988"/>
          </a:xfrm>
        </p:spPr>
        <p:txBody>
          <a:bodyPr/>
          <a:lstStyle/>
          <a:p>
            <a:r>
              <a:rPr lang="en-US" sz="4000" dirty="0">
                <a:hlinkClick r:id="rId3"/>
              </a:rPr>
              <a:t>Global EDU Hero: Luis von Ahn</a:t>
            </a:r>
            <a:br>
              <a:rPr lang="en-US" dirty="0">
                <a:hlinkClick r:id="rId3"/>
              </a:rPr>
            </a:br>
            <a:r>
              <a:rPr lang="en-US" sz="1200" dirty="0">
                <a:hlinkClick r:id="rId3"/>
              </a:rPr>
              <a:t>http://www.ted.com/talks/luis_von_ahn_massive_scale_online_collaboration?language=en#t-175347</a:t>
            </a:r>
            <a:br>
              <a:rPr lang="en-US" sz="1200" dirty="0">
                <a:hlinkClick r:id="rId3"/>
              </a:rPr>
            </a:br>
            <a:br>
              <a:rPr lang="en-US" sz="1200" dirty="0"/>
            </a:br>
            <a:endParaRPr lang="en-US" sz="1200" dirty="0"/>
          </a:p>
        </p:txBody>
      </p:sp>
      <p:pic>
        <p:nvPicPr>
          <p:cNvPr id="6" name="Content Placeholder 5" descr="Screen Shot 2015-08-10 at 11.08.01 PM.png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3" b="11713"/>
          <a:stretch>
            <a:fillRect/>
          </a:stretch>
        </p:blipFill>
        <p:spPr>
          <a:xfrm>
            <a:off x="372583" y="1639756"/>
            <a:ext cx="8368713" cy="4196267"/>
          </a:xfrm>
        </p:spPr>
      </p:pic>
    </p:spTree>
    <p:extLst>
      <p:ext uri="{BB962C8B-B14F-4D97-AF65-F5344CB8AC3E}">
        <p14:creationId xmlns:p14="http://schemas.microsoft.com/office/powerpoint/2010/main" val="3934932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CBE versus Creativity?</a:t>
            </a:r>
            <a:br>
              <a:rPr lang="en-US" sz="44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“either, or”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616" y="2490456"/>
            <a:ext cx="8754073" cy="3345567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Creativity </a:t>
            </a:r>
            <a:r>
              <a:rPr lang="en-US" sz="4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is</a:t>
            </a:r>
            <a:r>
              <a:rPr lang="en-US" sz="4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a vital Competency !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“both, and…”</a:t>
            </a:r>
          </a:p>
        </p:txBody>
      </p:sp>
    </p:spTree>
    <p:extLst>
      <p:ext uri="{BB962C8B-B14F-4D97-AF65-F5344CB8AC3E}">
        <p14:creationId xmlns:p14="http://schemas.microsoft.com/office/powerpoint/2010/main" val="131156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287" y="283567"/>
            <a:ext cx="4238718" cy="6226139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/>
              <a:t>“It is education that is meant to take us into this future that we can’t grasp…The children starting this year [2006] will be retiring in 2065.  Nobody has a clue…what the world will look like in 5 years time, and yet we are meant to be educating them for it.”</a:t>
            </a:r>
          </a:p>
          <a:p>
            <a:r>
              <a:rPr lang="en-US" sz="3200" dirty="0"/>
              <a:t> --Sir Kenneth Robinson </a:t>
            </a:r>
          </a:p>
          <a:p>
            <a:r>
              <a:rPr lang="en-US" sz="1400" dirty="0">
                <a:hlinkClick r:id="rId3"/>
              </a:rPr>
              <a:t>http://www.ted.com/talks/ken_robinson_says_schools_kill_creativity?language=en#t-127665</a:t>
            </a:r>
            <a:endParaRPr lang="en-US" sz="1400" dirty="0"/>
          </a:p>
          <a:p>
            <a:r>
              <a:rPr lang="en-US" sz="1400" dirty="0"/>
              <a:t>13:35</a:t>
            </a:r>
          </a:p>
          <a:p>
            <a:endParaRPr lang="en-US" sz="3200" dirty="0"/>
          </a:p>
        </p:txBody>
      </p:sp>
      <p:pic>
        <p:nvPicPr>
          <p:cNvPr id="4" name="Picture 3" descr="kenneth Robinso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938" y="986320"/>
            <a:ext cx="4138950" cy="41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95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ns Roslings 200 Countries 200 Years 4 Minutes - The Joy of Stats - BBC Fou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25505"/>
            <a:ext cx="9139716" cy="5140704"/>
          </a:xfrm>
        </p:spPr>
      </p:pic>
      <p:sp>
        <p:nvSpPr>
          <p:cNvPr id="6" name="TextBox 5"/>
          <p:cNvSpPr txBox="1"/>
          <p:nvPr/>
        </p:nvSpPr>
        <p:spPr>
          <a:xfrm>
            <a:off x="345232" y="271507"/>
            <a:ext cx="8421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hlinkClick r:id="rId6"/>
              </a:rPr>
              <a:t>Hans Rosling’s 200 Countries, 200 Years, 4 minutes--the Joy of Stats--BBC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7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bit">
  <a:themeElements>
    <a:clrScheme name="Orbit">
      <a:dk1>
        <a:srgbClr val="000000"/>
      </a:dk1>
      <a:lt1>
        <a:srgbClr val="FFFFFF"/>
      </a:lt1>
      <a:dk2>
        <a:srgbClr val="7C9BA5"/>
      </a:dk2>
      <a:lt2>
        <a:srgbClr val="C1D0CA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Orbit">
      <a:maj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rbit">
      <a:fillStyleLst>
        <a:solidFill>
          <a:schemeClr val="phClr"/>
        </a:solidFill>
        <a:solidFill>
          <a:schemeClr val="phClr">
            <a:shade val="80000"/>
          </a:schemeClr>
        </a:solidFill>
        <a:gradFill rotWithShape="1">
          <a:gsLst>
            <a:gs pos="0">
              <a:schemeClr val="phClr">
                <a:shade val="30000"/>
                <a:satMod val="100000"/>
              </a:schemeClr>
            </a:gs>
            <a:gs pos="80000">
              <a:schemeClr val="phClr">
                <a:shade val="90000"/>
                <a:satMod val="100000"/>
              </a:schemeClr>
            </a:gs>
            <a:gs pos="100000">
              <a:schemeClr val="phClr">
                <a:tint val="9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762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317500" dist="381000" dir="5400000" sx="90000" sy="2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lumMod val="80000"/>
              </a:schemeClr>
              <a:schemeClr val="phClr">
                <a:satMod val="360000"/>
                <a:lumMod val="14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Orbit.thmx</Template>
  <TotalTime>3581</TotalTime>
  <Words>791</Words>
  <Application>Microsoft Macintosh PowerPoint</Application>
  <PresentationFormat>On-screen Show (4:3)</PresentationFormat>
  <Paragraphs>77</Paragraphs>
  <Slides>13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Candara</vt:lpstr>
      <vt:lpstr>Orbit</vt:lpstr>
      <vt:lpstr>Inspirations</vt:lpstr>
      <vt:lpstr>How do you define Creativity?</vt:lpstr>
      <vt:lpstr>Old School</vt:lpstr>
      <vt:lpstr>Successes &amp; Challenges</vt:lpstr>
      <vt:lpstr>Imagine</vt:lpstr>
      <vt:lpstr>Global EDU Hero: Luis von Ahn http://www.ted.com/talks/luis_von_ahn_massive_scale_online_collaboration?language=en#t-175347  </vt:lpstr>
      <vt:lpstr>CBE versus Creativity? “either, or”</vt:lpstr>
      <vt:lpstr>PowerPoint Presentation</vt:lpstr>
      <vt:lpstr>PowerPoint Presentation</vt:lpstr>
      <vt:lpstr>Osborne-Parnes Creativity Model</vt:lpstr>
      <vt:lpstr>Practice:</vt:lpstr>
      <vt:lpstr>Thank You!</vt:lpstr>
      <vt:lpstr>Links, References, &amp; Further Reading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Rachael Sweeten</dc:creator>
  <cp:lastModifiedBy>Rachael Sweeten</cp:lastModifiedBy>
  <cp:revision>34</cp:revision>
  <dcterms:created xsi:type="dcterms:W3CDTF">2015-08-10T04:12:50Z</dcterms:created>
  <dcterms:modified xsi:type="dcterms:W3CDTF">2022-04-20T19:33:48Z</dcterms:modified>
</cp:coreProperties>
</file>